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957" r:id="rId2"/>
    <p:sldId id="1020" r:id="rId3"/>
    <p:sldId id="1051" r:id="rId4"/>
    <p:sldId id="1023" r:id="rId5"/>
    <p:sldId id="1001" r:id="rId6"/>
    <p:sldId id="1009" r:id="rId7"/>
    <p:sldId id="1024" r:id="rId8"/>
    <p:sldId id="1025" r:id="rId9"/>
    <p:sldId id="1010" r:id="rId10"/>
    <p:sldId id="1011" r:id="rId11"/>
    <p:sldId id="1028" r:id="rId12"/>
    <p:sldId id="1026" r:id="rId13"/>
    <p:sldId id="1052" r:id="rId14"/>
    <p:sldId id="1039" r:id="rId15"/>
    <p:sldId id="959" r:id="rId16"/>
    <p:sldId id="1040" r:id="rId17"/>
    <p:sldId id="1041" r:id="rId18"/>
    <p:sldId id="1042" r:id="rId19"/>
    <p:sldId id="1046" r:id="rId20"/>
    <p:sldId id="1047" r:id="rId21"/>
    <p:sldId id="1048" r:id="rId22"/>
    <p:sldId id="1049" r:id="rId23"/>
    <p:sldId id="1050" r:id="rId24"/>
    <p:sldId id="1014" r:id="rId25"/>
    <p:sldId id="1044" r:id="rId26"/>
    <p:sldId id="1029" r:id="rId27"/>
    <p:sldId id="1030" r:id="rId28"/>
    <p:sldId id="105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700"/>
    <a:srgbClr val="FF9300"/>
    <a:srgbClr val="1359D2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23"/>
    <p:restoredTop sz="94530"/>
  </p:normalViewPr>
  <p:slideViewPr>
    <p:cSldViewPr snapToGrid="0" snapToObjects="1">
      <p:cViewPr varScale="1">
        <p:scale>
          <a:sx n="83" d="100"/>
          <a:sy n="83" d="100"/>
        </p:scale>
        <p:origin x="43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67D96-8005-7F44-8E5F-33D562E4DE7E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AD9F6-8A84-6F41-A90B-45C654442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26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3228-9C96-194E-AFC0-EB3588615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608731-630F-564F-BF20-639ACDCF8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B73C9-65D5-AD44-AF2A-AFB1E013D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F1C-E06B-364F-AE2F-337D4F28DAD3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95F48-0038-E049-858C-D819B84E9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CBCFD-FB4D-7A44-972B-B76888FB4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14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D2E4-2D2E-6D40-932D-507A6CE1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AF6FE1-73BF-5840-9BAA-B7106664E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D3C8F-E840-3748-B9E7-E8899152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F1C-E06B-364F-AE2F-337D4F28DAD3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E9DF5-83AE-AF4D-93FC-0381D61B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AF256-2892-FD49-ADD1-01EA6C1C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55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007AA-366B-8549-A0CB-FD09595F0E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4868C8-1D47-9A4B-B57B-7B849638FE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CB069-A3E2-E444-96EA-27A49772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F1C-E06B-364F-AE2F-337D4F28DAD3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8DFCF-A1BD-C647-8228-CD1ED24B3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103D9-7F4B-5C47-803B-EF0486DB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82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B45C-E8E4-9B48-B6B1-FB5B2FC29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35B78-9868-E941-9359-AD3791CF0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67526-A111-5042-A204-ECF85781D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F1C-E06B-364F-AE2F-337D4F28DAD3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6D8E0-2B09-EB40-BAB8-AE0FE20E4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37F5C-1E57-DF4A-8F69-9C3B207F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5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DB4A4-CE3F-DD45-B694-607970859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B316D-A12B-5045-94F9-57DD32FE6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7A3F9-1420-1C49-ADD6-E339D1017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F1C-E06B-364F-AE2F-337D4F28DAD3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2E1A3-7D46-BA47-9CF7-65D4E19D2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E380C-689A-254F-B806-104B3C89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30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F4E02-DB39-6141-B93C-D8812197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BF87F-F3AD-F341-A2D0-BAC8BC940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75245-A8E0-CD4A-ABC9-8143DF720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CFE43-08FC-5246-8490-F1AC95B28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F1C-E06B-364F-AE2F-337D4F28DAD3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5E793-BA44-A842-9DB4-65CF9F1A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A749D-5B18-864C-9248-1257413E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96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6775F-07D6-BA45-9D10-EBEE071D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D64E-5B86-BE44-B06B-9F2A6E611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DE09C-3266-5A4F-8E37-1515C2273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63B21-31AA-C748-92F9-33736514B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D8F73-4C83-4D48-8C25-96D8E120AD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2258B-D412-384E-A142-823569F2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F1C-E06B-364F-AE2F-337D4F28DAD3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C22AC5-791A-8C4D-A370-8F5D0D8ED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22FA76-8266-C544-94AD-7574DC74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2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8A8AF-6E13-DC40-ABFC-2F9C28169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6AFC1C-D3D7-3947-8DE4-332A440F8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F1C-E06B-364F-AE2F-337D4F28DAD3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405F4-4251-BA4C-97F1-511A048E0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271A3-4E72-B04E-9420-7DA93267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328B9-EF45-AC42-9242-E27BB94CE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F1C-E06B-364F-AE2F-337D4F28DAD3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FB8A0-B430-FD46-A129-B7C90C484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1128B-D853-674F-BEA9-F1906911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63D0-FEE2-894F-A535-DB0167D7E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0993A-7DD9-134C-9D41-5F788232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E57EF-778A-A041-9A28-756539EB7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5A93F-A3D1-C440-B7E8-D632BFEF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F1C-E06B-364F-AE2F-337D4F28DAD3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9BBE5-DAFD-5743-93B9-30C7A383D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1C5CB-D0FA-7B45-AEE3-214F96A3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39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E1F4-CB3B-9E44-A0FA-8A705D35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9844ED-588F-A044-AA67-CA5EFD086D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1D7E1-4E15-AD4F-B23A-78958FAB9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DA47E-35EA-9245-BF8E-4E5A46D5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F1C-E06B-364F-AE2F-337D4F28DAD3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167A7-ABE2-F14A-8F21-F9669AE6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00747-30B4-1449-B8BD-451D9B41B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4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625B8-51C7-474E-98E4-4C8B8C48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ABCA2-4A2A-5D4E-955B-633F49CA5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F005F-D421-9145-8C36-E40A24A1B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35F1C-E06B-364F-AE2F-337D4F28DAD3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513B6-3E4C-6141-9453-1AAB682E3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7C3D9-C7D7-9445-8FAB-FAB1C98F4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1D3A3-C536-E244-8D26-16B6122A212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847" y="0"/>
            <a:ext cx="1485153" cy="474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11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numpy/reference/generated/numpy.loadtxt.html#numpy.loadtxt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11E7A-065E-A04C-BFEA-2E1AFA5C7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06" b="29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3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E780D2-09CB-5643-B93F-F0C617CBA2BC}"/>
              </a:ext>
            </a:extLst>
          </p:cNvPr>
          <p:cNvSpPr/>
          <p:nvPr/>
        </p:nvSpPr>
        <p:spPr>
          <a:xfrm>
            <a:off x="0" y="0"/>
            <a:ext cx="91592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>
                <a:solidFill>
                  <a:srgbClr val="FF6700"/>
                </a:solidFill>
                <a:latin typeface="+mj-lt"/>
                <a:ea typeface="+mj-ea"/>
                <a:cs typeface="+mj-cs"/>
              </a:rPr>
              <a:t>How To Load NumPy Arrays From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46FDFB-FFC7-7543-BEB6-82001E7A33FD}"/>
              </a:ext>
            </a:extLst>
          </p:cNvPr>
          <p:cNvSpPr/>
          <p:nvPr/>
        </p:nvSpPr>
        <p:spPr>
          <a:xfrm>
            <a:off x="0" y="977232"/>
            <a:ext cx="82695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Garamond" panose="02020404030301010803" pitchFamily="18" charset="0"/>
              </a:rPr>
              <a:t>specific functions to load data from your files, such as </a:t>
            </a:r>
            <a:r>
              <a:rPr lang="en-IN" sz="2000" dirty="0" err="1">
                <a:latin typeface="Garamond" panose="02020404030301010803" pitchFamily="18" charset="0"/>
              </a:rPr>
              <a:t>loadtxt</a:t>
            </a:r>
            <a:r>
              <a:rPr lang="en-IN" sz="2000" dirty="0">
                <a:latin typeface="Garamond" panose="02020404030301010803" pitchFamily="18" charset="0"/>
              </a:rPr>
              <a:t>() or </a:t>
            </a:r>
            <a:r>
              <a:rPr lang="en-IN" sz="2000" dirty="0" err="1">
                <a:latin typeface="Garamond" panose="02020404030301010803" pitchFamily="18" charset="0"/>
              </a:rPr>
              <a:t>genfromtxt</a:t>
            </a:r>
            <a:r>
              <a:rPr lang="en-IN" sz="2000" dirty="0">
                <a:latin typeface="Garamond" panose="02020404030301010803" pitchFamily="18" charset="0"/>
              </a:rPr>
              <a:t>()</a:t>
            </a:r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F8CC9-27C5-7A49-9EB0-F3CCB3B707AD}"/>
              </a:ext>
            </a:extLst>
          </p:cNvPr>
          <p:cNvSpPr/>
          <p:nvPr/>
        </p:nvSpPr>
        <p:spPr>
          <a:xfrm>
            <a:off x="380688" y="1775936"/>
            <a:ext cx="53007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586E75"/>
                </a:solidFill>
                <a:latin typeface="Courier New" panose="02070309020205020404" pitchFamily="49" charset="0"/>
              </a:rPr>
              <a:t># This is your data in the text file</a:t>
            </a:r>
            <a:r>
              <a:rPr lang="en-IN" dirty="0">
                <a:solidFill>
                  <a:srgbClr val="839496"/>
                </a:solidFill>
                <a:latin typeface="Courier New" panose="02070309020205020404" pitchFamily="49" charset="0"/>
              </a:rPr>
              <a:t> </a:t>
            </a:r>
            <a:r>
              <a:rPr lang="en-IN" dirty="0">
                <a:solidFill>
                  <a:srgbClr val="586E75"/>
                </a:solidFill>
                <a:latin typeface="Courier New" panose="02070309020205020404" pitchFamily="49" charset="0"/>
              </a:rPr>
              <a:t># Value1 Value2 Value3</a:t>
            </a:r>
            <a:r>
              <a:rPr lang="en-IN" dirty="0">
                <a:solidFill>
                  <a:srgbClr val="839496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IN" dirty="0">
                <a:solidFill>
                  <a:srgbClr val="586E75"/>
                </a:solidFill>
                <a:latin typeface="Courier New" panose="02070309020205020404" pitchFamily="49" charset="0"/>
              </a:rPr>
              <a:t># 0.2536 0.1008 0.3857</a:t>
            </a:r>
            <a:r>
              <a:rPr lang="en-IN" dirty="0">
                <a:solidFill>
                  <a:srgbClr val="839496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IN" dirty="0">
                <a:solidFill>
                  <a:srgbClr val="586E75"/>
                </a:solidFill>
                <a:latin typeface="Courier New" panose="02070309020205020404" pitchFamily="49" charset="0"/>
              </a:rPr>
              <a:t># 0.4839 0.4536 0.3561</a:t>
            </a:r>
            <a:r>
              <a:rPr lang="en-IN" dirty="0">
                <a:solidFill>
                  <a:srgbClr val="839496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IN" dirty="0">
                <a:solidFill>
                  <a:srgbClr val="586E75"/>
                </a:solidFill>
                <a:latin typeface="Courier New" panose="02070309020205020404" pitchFamily="49" charset="0"/>
              </a:rPr>
              <a:t># 0.1292 0.6875 0.5929</a:t>
            </a:r>
            <a:r>
              <a:rPr lang="en-IN" dirty="0">
                <a:solidFill>
                  <a:srgbClr val="839496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IN" dirty="0">
                <a:solidFill>
                  <a:srgbClr val="586E75"/>
                </a:solidFill>
                <a:latin typeface="Courier New" panose="02070309020205020404" pitchFamily="49" charset="0"/>
              </a:rPr>
              <a:t># 0.1781 0.3049 0.8928</a:t>
            </a:r>
            <a:r>
              <a:rPr lang="en-IN" dirty="0">
                <a:solidFill>
                  <a:srgbClr val="839496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IN" dirty="0">
                <a:solidFill>
                  <a:srgbClr val="586E75"/>
                </a:solidFill>
                <a:latin typeface="Courier New" panose="02070309020205020404" pitchFamily="49" charset="0"/>
              </a:rPr>
              <a:t># 0.6253 0.3486 0.8791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928107-05D2-3048-BAE0-A45916FF1CA3}"/>
              </a:ext>
            </a:extLst>
          </p:cNvPr>
          <p:cNvSpPr/>
          <p:nvPr/>
        </p:nvSpPr>
        <p:spPr>
          <a:xfrm>
            <a:off x="0" y="4951854"/>
            <a:ext cx="10594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7030A0"/>
                </a:solidFill>
                <a:latin typeface="Courier New" panose="02070309020205020404" pitchFamily="49" charset="0"/>
              </a:rPr>
              <a:t># Import your data x, y, z = </a:t>
            </a:r>
            <a:r>
              <a:rPr lang="en-IN" dirty="0" err="1">
                <a:solidFill>
                  <a:srgbClr val="7030A0"/>
                </a:solidFill>
                <a:latin typeface="Courier New" panose="02070309020205020404" pitchFamily="49" charset="0"/>
              </a:rPr>
              <a:t>np.loadtxt</a:t>
            </a:r>
            <a:r>
              <a:rPr lang="en-IN" dirty="0">
                <a:solidFill>
                  <a:srgbClr val="7030A0"/>
                </a:solidFill>
                <a:latin typeface="Courier New" panose="02070309020205020404" pitchFamily="49" charset="0"/>
              </a:rPr>
              <a:t>('</a:t>
            </a:r>
            <a:r>
              <a:rPr lang="en-IN" dirty="0" err="1">
                <a:solidFill>
                  <a:srgbClr val="7030A0"/>
                </a:solidFill>
                <a:latin typeface="Courier New" panose="02070309020205020404" pitchFamily="49" charset="0"/>
              </a:rPr>
              <a:t>data.txt</a:t>
            </a:r>
            <a:r>
              <a:rPr lang="en-IN" dirty="0">
                <a:solidFill>
                  <a:srgbClr val="7030A0"/>
                </a:solidFill>
                <a:latin typeface="Courier New" panose="02070309020205020404" pitchFamily="49" charset="0"/>
              </a:rPr>
              <a:t>', </a:t>
            </a:r>
            <a:r>
              <a:rPr lang="en-IN" dirty="0" err="1">
                <a:solidFill>
                  <a:srgbClr val="7030A0"/>
                </a:solidFill>
                <a:latin typeface="Courier New" panose="02070309020205020404" pitchFamily="49" charset="0"/>
              </a:rPr>
              <a:t>skiprows</a:t>
            </a:r>
            <a:r>
              <a:rPr lang="en-IN" dirty="0">
                <a:solidFill>
                  <a:srgbClr val="7030A0"/>
                </a:solidFill>
                <a:latin typeface="Courier New" panose="02070309020205020404" pitchFamily="49" charset="0"/>
              </a:rPr>
              <a:t>=1, unpack=True)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0B7194-0D4C-3143-A434-C0E3F07064CE}"/>
              </a:ext>
            </a:extLst>
          </p:cNvPr>
          <p:cNvSpPr/>
          <p:nvPr/>
        </p:nvSpPr>
        <p:spPr>
          <a:xfrm>
            <a:off x="7120128" y="2856063"/>
            <a:ext cx="50718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3D4251"/>
                </a:solidFill>
                <a:latin typeface="Lora"/>
              </a:rPr>
              <a:t>you use </a:t>
            </a:r>
            <a:r>
              <a:rPr lang="en-IN" sz="1400" dirty="0">
                <a:solidFill>
                  <a:srgbClr val="33AACC"/>
                </a:solidFill>
                <a:latin typeface="Lora"/>
                <a:hlinkClick r:id="rId2"/>
              </a:rPr>
              <a:t>loadtxt()</a:t>
            </a:r>
            <a:r>
              <a:rPr lang="en-IN" sz="1400" dirty="0">
                <a:solidFill>
                  <a:srgbClr val="3D4251"/>
                </a:solidFill>
                <a:latin typeface="Lora"/>
              </a:rPr>
              <a:t> to load the data in your environment. You see that the first argument that both functions take is the text file </a:t>
            </a:r>
            <a:r>
              <a:rPr lang="en-IN" sz="1400" dirty="0" err="1"/>
              <a:t>data.txt</a:t>
            </a:r>
            <a:r>
              <a:rPr lang="en-IN" sz="1400" dirty="0">
                <a:solidFill>
                  <a:srgbClr val="3D4251"/>
                </a:solidFill>
                <a:latin typeface="Lora"/>
              </a:rPr>
              <a:t>. Next, there are some specific arguments for each: in the first statement, you skip the first row, and you return the columns as separate arrays with </a:t>
            </a:r>
            <a:r>
              <a:rPr lang="en-IN" sz="1400" dirty="0"/>
              <a:t>unpack=TRUE</a:t>
            </a:r>
            <a:r>
              <a:rPr lang="en-IN" sz="1400" dirty="0">
                <a:solidFill>
                  <a:srgbClr val="3D4251"/>
                </a:solidFill>
                <a:latin typeface="Lora"/>
              </a:rPr>
              <a:t>. This means that the values in column </a:t>
            </a:r>
            <a:r>
              <a:rPr lang="en-IN" sz="1400" dirty="0"/>
              <a:t>Value1</a:t>
            </a:r>
            <a:r>
              <a:rPr lang="en-IN" sz="1400" dirty="0">
                <a:solidFill>
                  <a:srgbClr val="3D4251"/>
                </a:solidFill>
                <a:latin typeface="Lora"/>
              </a:rPr>
              <a:t> will be put in </a:t>
            </a:r>
            <a:r>
              <a:rPr lang="en-IN" sz="1400" dirty="0"/>
              <a:t>x</a:t>
            </a:r>
            <a:r>
              <a:rPr lang="en-IN" sz="1400" dirty="0">
                <a:solidFill>
                  <a:srgbClr val="3D4251"/>
                </a:solidFill>
                <a:latin typeface="Lora"/>
              </a:rPr>
              <a:t>, and so on.</a:t>
            </a:r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AD9E03-212E-564C-8DB9-D718D672D755}"/>
              </a:ext>
            </a:extLst>
          </p:cNvPr>
          <p:cNvSpPr/>
          <p:nvPr/>
        </p:nvSpPr>
        <p:spPr>
          <a:xfrm>
            <a:off x="0" y="6100466"/>
            <a:ext cx="328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030A0"/>
                </a:solidFill>
              </a:rPr>
              <a:t>Another function is </a:t>
            </a:r>
            <a:r>
              <a:rPr lang="en-IN" dirty="0" err="1">
                <a:solidFill>
                  <a:srgbClr val="7030A0"/>
                </a:solidFill>
              </a:rPr>
              <a:t>genfromtxt</a:t>
            </a:r>
            <a:r>
              <a:rPr lang="en-IN" dirty="0">
                <a:solidFill>
                  <a:srgbClr val="7030A0"/>
                </a:solidFill>
              </a:rPr>
              <a:t>()</a:t>
            </a:r>
            <a:r>
              <a:rPr lang="en-IN" dirty="0">
                <a:solidFill>
                  <a:srgbClr val="7030A0"/>
                </a:solidFill>
                <a:latin typeface="Lora"/>
              </a:rPr>
              <a:t> 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842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10892B-8A2F-C04A-8E09-7BC06842D252}"/>
              </a:ext>
            </a:extLst>
          </p:cNvPr>
          <p:cNvSpPr/>
          <p:nvPr/>
        </p:nvSpPr>
        <p:spPr>
          <a:xfrm>
            <a:off x="0" y="0"/>
            <a:ext cx="67945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>
                <a:solidFill>
                  <a:srgbClr val="FF6700"/>
                </a:solidFill>
                <a:latin typeface="+mj-lt"/>
                <a:ea typeface="+mj-ea"/>
                <a:cs typeface="+mj-cs"/>
              </a:rPr>
              <a:t>Array from Numerical Ranges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58F4A7-D168-264D-9B36-4EA7909E93B9}"/>
              </a:ext>
            </a:extLst>
          </p:cNvPr>
          <p:cNvSpPr/>
          <p:nvPr/>
        </p:nvSpPr>
        <p:spPr>
          <a:xfrm>
            <a:off x="231648" y="967847"/>
            <a:ext cx="9582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Garamond" panose="02020404030301010803" pitchFamily="18" charset="0"/>
              </a:rPr>
              <a:t>This function returns an </a:t>
            </a:r>
            <a:r>
              <a:rPr lang="en-IN" sz="2000" dirty="0" err="1">
                <a:latin typeface="Garamond" panose="02020404030301010803" pitchFamily="18" charset="0"/>
              </a:rPr>
              <a:t>ndarray</a:t>
            </a:r>
            <a:r>
              <a:rPr lang="en-IN" sz="2000" dirty="0">
                <a:latin typeface="Garamond" panose="02020404030301010803" pitchFamily="18" charset="0"/>
              </a:rPr>
              <a:t> object containing evenly spaced values within a given range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1275E5-1BD4-4E40-8E91-3C4A7CD86E1F}"/>
              </a:ext>
            </a:extLst>
          </p:cNvPr>
          <p:cNvSpPr/>
          <p:nvPr/>
        </p:nvSpPr>
        <p:spPr>
          <a:xfrm>
            <a:off x="231648" y="1940528"/>
            <a:ext cx="4066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>
                <a:latin typeface="Helvetica" pitchFamily="2" charset="0"/>
              </a:rPr>
              <a:t>numpy.arange</a:t>
            </a:r>
            <a:r>
              <a:rPr lang="en-IN" dirty="0">
                <a:latin typeface="Helvetica" pitchFamily="2" charset="0"/>
              </a:rPr>
              <a:t>(start, stop, step, </a:t>
            </a:r>
            <a:r>
              <a:rPr lang="en-IN" dirty="0" err="1">
                <a:latin typeface="Helvetica" pitchFamily="2" charset="0"/>
              </a:rPr>
              <a:t>dtype</a:t>
            </a:r>
            <a:r>
              <a:rPr lang="en-IN" dirty="0">
                <a:latin typeface="Helvetica" pitchFamily="2" charset="0"/>
              </a:rPr>
              <a:t>)</a:t>
            </a:r>
            <a:endParaRPr lang="en-IN" dirty="0"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E17987-689A-FC42-B511-289515A0D51A}"/>
              </a:ext>
            </a:extLst>
          </p:cNvPr>
          <p:cNvSpPr/>
          <p:nvPr/>
        </p:nvSpPr>
        <p:spPr>
          <a:xfrm>
            <a:off x="231648" y="2563059"/>
            <a:ext cx="98755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Garamond" panose="02020404030301010803" pitchFamily="18" charset="0"/>
              </a:rPr>
              <a:t>Start :The start of an interval. If omitted, defaults to 0</a:t>
            </a:r>
          </a:p>
          <a:p>
            <a:r>
              <a:rPr lang="en-IN" sz="2000" dirty="0">
                <a:latin typeface="Garamond" panose="02020404030301010803" pitchFamily="18" charset="0"/>
              </a:rPr>
              <a:t>Stop :The end of an interval (not including this number)</a:t>
            </a:r>
          </a:p>
          <a:p>
            <a:r>
              <a:rPr lang="en-IN" sz="2000" dirty="0">
                <a:latin typeface="Garamond" panose="02020404030301010803" pitchFamily="18" charset="0"/>
              </a:rPr>
              <a:t>Step :Spacing between values, default is 1</a:t>
            </a:r>
          </a:p>
          <a:p>
            <a:r>
              <a:rPr lang="en-IN" sz="2000" dirty="0" err="1">
                <a:latin typeface="Garamond" panose="02020404030301010803" pitchFamily="18" charset="0"/>
              </a:rPr>
              <a:t>Dtype</a:t>
            </a:r>
            <a:r>
              <a:rPr lang="en-IN" sz="2000" dirty="0">
                <a:latin typeface="Garamond" panose="02020404030301010803" pitchFamily="18" charset="0"/>
              </a:rPr>
              <a:t> :Data type of resulting </a:t>
            </a:r>
            <a:r>
              <a:rPr lang="en-IN" sz="2000" dirty="0" err="1">
                <a:latin typeface="Garamond" panose="02020404030301010803" pitchFamily="18" charset="0"/>
              </a:rPr>
              <a:t>ndarray</a:t>
            </a:r>
            <a:r>
              <a:rPr lang="en-IN" sz="2000" dirty="0">
                <a:latin typeface="Garamond" panose="02020404030301010803" pitchFamily="18" charset="0"/>
              </a:rPr>
              <a:t>. If not given, data type of input is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4FE9D-835E-9C4B-8153-1FA70DD4DFBB}"/>
              </a:ext>
            </a:extLst>
          </p:cNvPr>
          <p:cNvSpPr txBox="1"/>
          <p:nvPr/>
        </p:nvSpPr>
        <p:spPr>
          <a:xfrm>
            <a:off x="9015527" y="6144768"/>
            <a:ext cx="15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do that</a:t>
            </a:r>
          </a:p>
        </p:txBody>
      </p:sp>
    </p:spTree>
    <p:extLst>
      <p:ext uri="{BB962C8B-B14F-4D97-AF65-F5344CB8AC3E}">
        <p14:creationId xmlns:p14="http://schemas.microsoft.com/office/powerpoint/2010/main" val="39209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629629-AC57-8E40-94A4-D764DE92F460}"/>
              </a:ext>
            </a:extLst>
          </p:cNvPr>
          <p:cNvSpPr/>
          <p:nvPr/>
        </p:nvSpPr>
        <p:spPr>
          <a:xfrm>
            <a:off x="0" y="1411147"/>
            <a:ext cx="9265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Garamond" panose="02020404030301010803" pitchFamily="18" charset="0"/>
              </a:rPr>
              <a:t>NumPy supports a much greater variety of numerical types than Python does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D0DCE-3EA7-9942-95DC-87EDADC5E843}"/>
              </a:ext>
            </a:extLst>
          </p:cNvPr>
          <p:cNvSpPr txBox="1"/>
          <p:nvPr/>
        </p:nvSpPr>
        <p:spPr>
          <a:xfrm>
            <a:off x="195072" y="121920"/>
            <a:ext cx="4171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FF6700"/>
                </a:solidFill>
                <a:latin typeface="+mj-lt"/>
                <a:ea typeface="+mj-ea"/>
                <a:cs typeface="+mj-cs"/>
              </a:rPr>
              <a:t>Numpy</a:t>
            </a:r>
            <a:r>
              <a:rPr lang="en-US" sz="4400" dirty="0">
                <a:solidFill>
                  <a:srgbClr val="FF6700"/>
                </a:solidFill>
                <a:latin typeface="+mj-lt"/>
                <a:ea typeface="+mj-ea"/>
                <a:cs typeface="+mj-cs"/>
              </a:rPr>
              <a:t> data types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2558EC-19AA-5A45-B65D-4133C5E9DCA6}"/>
              </a:ext>
            </a:extLst>
          </p:cNvPr>
          <p:cNvGraphicFramePr>
            <a:graphicFrameLocks noGrp="1"/>
          </p:cNvGraphicFramePr>
          <p:nvPr/>
        </p:nvGraphicFramePr>
        <p:xfrm>
          <a:off x="480016" y="2165624"/>
          <a:ext cx="7315631" cy="32812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5336">
                  <a:extLst>
                    <a:ext uri="{9D8B030D-6E8A-4147-A177-3AD203B41FA5}">
                      <a16:colId xmlns:a16="http://schemas.microsoft.com/office/drawing/2014/main" val="2756863762"/>
                    </a:ext>
                  </a:extLst>
                </a:gridCol>
                <a:gridCol w="5580295">
                  <a:extLst>
                    <a:ext uri="{9D8B030D-6E8A-4147-A177-3AD203B41FA5}">
                      <a16:colId xmlns:a16="http://schemas.microsoft.com/office/drawing/2014/main" val="3023044332"/>
                    </a:ext>
                  </a:extLst>
                </a:gridCol>
              </a:tblGrid>
              <a:tr h="468747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Data Types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Description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7098328"/>
                  </a:ext>
                </a:extLst>
              </a:tr>
              <a:tr h="468747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bool_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Boolean (True or False) stored as a byte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1345023"/>
                  </a:ext>
                </a:extLst>
              </a:tr>
              <a:tr h="468747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int8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Byte (-128 to 127)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9638987"/>
                  </a:ext>
                </a:extLst>
              </a:tr>
              <a:tr h="468747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int16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Integer (-32768 to 32767)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3564098"/>
                  </a:ext>
                </a:extLst>
              </a:tr>
              <a:tr h="468747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uint8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Unsigned integer (0 to 255)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3243961"/>
                  </a:ext>
                </a:extLst>
              </a:tr>
              <a:tr h="468747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float_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Shorthand for float64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6884187"/>
                  </a:ext>
                </a:extLst>
              </a:tr>
              <a:tr h="468747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complex_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Shorthand for complex128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0211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99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19F9AD-DCB6-964C-9CC6-720DA7CFF160}"/>
              </a:ext>
            </a:extLst>
          </p:cNvPr>
          <p:cNvSpPr/>
          <p:nvPr/>
        </p:nvSpPr>
        <p:spPr>
          <a:xfrm>
            <a:off x="0" y="0"/>
            <a:ext cx="41937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 err="1">
                <a:solidFill>
                  <a:srgbClr val="FF6700"/>
                </a:solidFill>
                <a:latin typeface="+mj-lt"/>
                <a:ea typeface="+mj-ea"/>
                <a:cs typeface="+mj-cs"/>
              </a:rPr>
              <a:t>Numpy</a:t>
            </a:r>
            <a:r>
              <a:rPr lang="en-IN" sz="4400" dirty="0">
                <a:solidFill>
                  <a:srgbClr val="FF6700"/>
                </a:solidFill>
                <a:latin typeface="+mj-lt"/>
                <a:ea typeface="+mj-ea"/>
                <a:cs typeface="+mj-cs"/>
              </a:rPr>
              <a:t> Attributes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133E7-158E-BE40-A177-8D6718EF0C6B}"/>
              </a:ext>
            </a:extLst>
          </p:cNvPr>
          <p:cNvSpPr txBox="1"/>
          <p:nvPr/>
        </p:nvSpPr>
        <p:spPr>
          <a:xfrm>
            <a:off x="170688" y="1231392"/>
            <a:ext cx="93756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Numpy</a:t>
            </a:r>
            <a:r>
              <a:rPr lang="en-US" sz="2000" dirty="0"/>
              <a:t> attributes gives us the info about the array</a:t>
            </a:r>
          </a:p>
          <a:p>
            <a:endParaRPr lang="en-US" sz="2000" dirty="0"/>
          </a:p>
          <a:p>
            <a:r>
              <a:rPr lang="en-IN" sz="2000" dirty="0"/>
              <a:t>Each array from the defined values respectively have certain attributes which include</a:t>
            </a:r>
          </a:p>
          <a:p>
            <a:r>
              <a:rPr lang="en-IN" sz="2000" dirty="0"/>
              <a:t>a) </a:t>
            </a:r>
            <a:r>
              <a:rPr lang="en-IN" sz="2000" dirty="0" err="1"/>
              <a:t>ndim</a:t>
            </a:r>
            <a:r>
              <a:rPr lang="en-IN" sz="2000" dirty="0"/>
              <a:t> (number of the dimensions) of the array.</a:t>
            </a:r>
          </a:p>
          <a:p>
            <a:r>
              <a:rPr lang="en-IN" sz="2000" dirty="0"/>
              <a:t>b) shape(the size of each dimensions)</a:t>
            </a:r>
          </a:p>
          <a:p>
            <a:r>
              <a:rPr lang="en-IN" sz="2000" dirty="0"/>
              <a:t>c) size(the total size of the array)</a:t>
            </a:r>
          </a:p>
          <a:p>
            <a:r>
              <a:rPr lang="en-IN" sz="2000" dirty="0"/>
              <a:t>d) </a:t>
            </a:r>
            <a:r>
              <a:rPr lang="en-IN" sz="2000" dirty="0" err="1"/>
              <a:t>dtype</a:t>
            </a:r>
            <a:r>
              <a:rPr lang="en-IN" sz="2000" dirty="0"/>
              <a:t>(describes the data type of the array)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7713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1B2F36-ADBF-E54E-92F2-1ADB16BF13CF}"/>
              </a:ext>
            </a:extLst>
          </p:cNvPr>
          <p:cNvSpPr/>
          <p:nvPr/>
        </p:nvSpPr>
        <p:spPr>
          <a:xfrm>
            <a:off x="0" y="0"/>
            <a:ext cx="42530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>
                <a:solidFill>
                  <a:srgbClr val="FF6700"/>
                </a:solidFill>
                <a:latin typeface="+mj-lt"/>
                <a:ea typeface="+mj-ea"/>
                <a:cs typeface="+mj-cs"/>
              </a:rPr>
              <a:t>Indexing &amp; Slicing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CF559-3495-AD4D-977E-C88AA1AF5DC2}"/>
              </a:ext>
            </a:extLst>
          </p:cNvPr>
          <p:cNvSpPr/>
          <p:nvPr/>
        </p:nvSpPr>
        <p:spPr>
          <a:xfrm>
            <a:off x="182880" y="1292644"/>
            <a:ext cx="11679936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Garamond" panose="02020404030301010803" pitchFamily="18" charset="0"/>
              </a:rPr>
              <a:t>Items in </a:t>
            </a:r>
            <a:r>
              <a:rPr lang="en-IN" sz="2000" dirty="0" err="1">
                <a:latin typeface="Garamond" panose="02020404030301010803" pitchFamily="18" charset="0"/>
              </a:rPr>
              <a:t>ndarray</a:t>
            </a:r>
            <a:r>
              <a:rPr lang="en-IN" sz="2000" dirty="0">
                <a:latin typeface="Garamond" panose="02020404030301010803" pitchFamily="18" charset="0"/>
              </a:rPr>
              <a:t> object follows zero-based index. </a:t>
            </a:r>
          </a:p>
          <a:p>
            <a:r>
              <a:rPr lang="en-IN" sz="2000" dirty="0">
                <a:latin typeface="Garamond" panose="02020404030301010803" pitchFamily="18" charset="0"/>
              </a:rPr>
              <a:t>Three types of indexing methods are available: </a:t>
            </a:r>
            <a:r>
              <a:rPr lang="en-IN" sz="2000" b="1" dirty="0">
                <a:latin typeface="Garamond" panose="02020404030301010803" pitchFamily="18" charset="0"/>
              </a:rPr>
              <a:t>field access, basic slicing and advanced indexing.</a:t>
            </a:r>
          </a:p>
          <a:p>
            <a:endParaRPr lang="en-IN" sz="2000" dirty="0">
              <a:latin typeface="Garamond" panose="02020404030301010803" pitchFamily="18" charset="0"/>
            </a:endParaRPr>
          </a:p>
          <a:p>
            <a:r>
              <a:rPr lang="en-IN" sz="2000" dirty="0">
                <a:latin typeface="Garamond" panose="02020404030301010803" pitchFamily="18" charset="0"/>
              </a:rPr>
              <a:t>A Python slice object is constructed by giving start, stop, and step parameters to the built-in slice</a:t>
            </a:r>
          </a:p>
          <a:p>
            <a:r>
              <a:rPr lang="en-IN" sz="2000" dirty="0">
                <a:latin typeface="Garamond" panose="02020404030301010803" pitchFamily="18" charset="0"/>
              </a:rPr>
              <a:t>function. This slice object is passed to the array to extract a part of array</a:t>
            </a:r>
          </a:p>
          <a:p>
            <a:endParaRPr lang="en-IN" dirty="0">
              <a:effectLst/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076A3-F0F4-9A41-8577-BC01D53F0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710" y="3429000"/>
            <a:ext cx="6254106" cy="32928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24496A-7239-0145-814D-3EBFFC2D978B}"/>
              </a:ext>
            </a:extLst>
          </p:cNvPr>
          <p:cNvSpPr/>
          <p:nvPr/>
        </p:nvSpPr>
        <p:spPr>
          <a:xfrm>
            <a:off x="635666" y="3287810"/>
            <a:ext cx="2311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Helvetica Neue" panose="02000503000000020004" pitchFamily="2" charset="0"/>
              </a:rPr>
              <a:t>array[</a:t>
            </a:r>
            <a:r>
              <a:rPr lang="en-IN" dirty="0" err="1">
                <a:solidFill>
                  <a:srgbClr val="000000"/>
                </a:solidFill>
                <a:latin typeface="Helvetica Neue" panose="02000503000000020004" pitchFamily="2" charset="0"/>
              </a:rPr>
              <a:t>start:stop:step</a:t>
            </a:r>
            <a:r>
              <a:rPr lang="en-IN" dirty="0">
                <a:solidFill>
                  <a:srgbClr val="000000"/>
                </a:solidFill>
                <a:latin typeface="Helvetica Neue" panose="02000503000000020004" pitchFamily="2" charset="0"/>
              </a:rPr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8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08C7B9-1556-D840-8E94-BC9ECF6C1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67" y="1004543"/>
            <a:ext cx="4724400" cy="4203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DBBCC9-2151-DD40-B823-A8AE5195C72B}"/>
              </a:ext>
            </a:extLst>
          </p:cNvPr>
          <p:cNvSpPr/>
          <p:nvPr/>
        </p:nvSpPr>
        <p:spPr>
          <a:xfrm>
            <a:off x="710850" y="5668791"/>
            <a:ext cx="3903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Helvetica" pitchFamily="2" charset="0"/>
              </a:rPr>
              <a:t>Indexing elements in a NumPy array</a:t>
            </a:r>
            <a:endParaRPr lang="en-IN" dirty="0">
              <a:effectLst/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32E73-DE10-6D4A-92A4-6E33BF368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982" y="0"/>
            <a:ext cx="5228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37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51E6AE-6D98-9342-B24C-1A3BDF1E8B85}"/>
              </a:ext>
            </a:extLst>
          </p:cNvPr>
          <p:cNvSpPr/>
          <p:nvPr/>
        </p:nvSpPr>
        <p:spPr>
          <a:xfrm>
            <a:off x="0" y="0"/>
            <a:ext cx="44507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>
                <a:solidFill>
                  <a:srgbClr val="FF6700"/>
                </a:solidFill>
                <a:latin typeface="+mj-lt"/>
                <a:ea typeface="+mj-ea"/>
                <a:cs typeface="+mj-cs"/>
              </a:rPr>
              <a:t>Advanced Indexing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C6317F-0272-3C44-97F7-0CB9ED0DA291}"/>
              </a:ext>
            </a:extLst>
          </p:cNvPr>
          <p:cNvSpPr/>
          <p:nvPr/>
        </p:nvSpPr>
        <p:spPr>
          <a:xfrm>
            <a:off x="85344" y="914692"/>
            <a:ext cx="1157020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Garamond" panose="02020404030301010803" pitchFamily="18" charset="0"/>
              </a:rPr>
              <a:t>It is possible to make a selection from </a:t>
            </a:r>
            <a:r>
              <a:rPr lang="en-IN" sz="2000" dirty="0" err="1">
                <a:latin typeface="Garamond" panose="02020404030301010803" pitchFamily="18" charset="0"/>
              </a:rPr>
              <a:t>ndarray</a:t>
            </a:r>
            <a:r>
              <a:rPr lang="en-IN" sz="2000" dirty="0">
                <a:latin typeface="Garamond" panose="02020404030301010803" pitchFamily="18" charset="0"/>
              </a:rPr>
              <a:t> that is a non-tuple sequence, </a:t>
            </a:r>
            <a:r>
              <a:rPr lang="en-IN" sz="2000" dirty="0" err="1">
                <a:latin typeface="Garamond" panose="02020404030301010803" pitchFamily="18" charset="0"/>
              </a:rPr>
              <a:t>ndarray</a:t>
            </a:r>
            <a:r>
              <a:rPr lang="en-IN" sz="2000" dirty="0">
                <a:latin typeface="Garamond" panose="02020404030301010803" pitchFamily="18" charset="0"/>
              </a:rPr>
              <a:t> object of integer or Boolean data type, or a tuple with at least one item being a sequence object.</a:t>
            </a:r>
          </a:p>
          <a:p>
            <a:endParaRPr lang="en-IN" sz="2000" dirty="0">
              <a:latin typeface="Garamond" panose="02020404030301010803" pitchFamily="18" charset="0"/>
            </a:endParaRPr>
          </a:p>
          <a:p>
            <a:r>
              <a:rPr lang="en-IN" sz="2000" dirty="0">
                <a:latin typeface="Garamond" panose="02020404030301010803" pitchFamily="18" charset="0"/>
              </a:rPr>
              <a:t>There are two types of advanced indexing: Integer and Boolean.</a:t>
            </a:r>
          </a:p>
          <a:p>
            <a:endParaRPr lang="en-US" sz="2000" dirty="0">
              <a:latin typeface="Garamond" panose="02020404030301010803" pitchFamily="18" charset="0"/>
            </a:endParaRPr>
          </a:p>
          <a:p>
            <a:endParaRPr lang="en-US" sz="2000" dirty="0">
              <a:latin typeface="Garamond" panose="02020404030301010803" pitchFamily="18" charset="0"/>
            </a:endParaRPr>
          </a:p>
          <a:p>
            <a:r>
              <a:rPr lang="en-US" sz="2000" dirty="0">
                <a:latin typeface="Garamond" panose="02020404030301010803" pitchFamily="18" charset="0"/>
              </a:rPr>
              <a:t>Integer :</a:t>
            </a:r>
          </a:p>
          <a:p>
            <a:r>
              <a:rPr lang="en-IN" sz="2000" dirty="0">
                <a:latin typeface="Garamond" panose="02020404030301010803" pitchFamily="18" charset="0"/>
              </a:rPr>
              <a:t>This mechanism helps in selecting any arbitrary item in an array based on its </a:t>
            </a:r>
            <a:r>
              <a:rPr lang="en-IN" sz="2000" dirty="0" err="1">
                <a:latin typeface="Garamond" panose="02020404030301010803" pitchFamily="18" charset="0"/>
              </a:rPr>
              <a:t>Ndimensional</a:t>
            </a:r>
            <a:r>
              <a:rPr lang="en-IN" sz="2000" dirty="0">
                <a:latin typeface="Garamond" panose="02020404030301010803" pitchFamily="18" charset="0"/>
              </a:rPr>
              <a:t> index.</a:t>
            </a:r>
          </a:p>
          <a:p>
            <a:endParaRPr lang="en-US" sz="2000" dirty="0">
              <a:latin typeface="Garamond" panose="02020404030301010803" pitchFamily="18" charset="0"/>
            </a:endParaRPr>
          </a:p>
          <a:p>
            <a:r>
              <a:rPr lang="en-US" sz="2000" dirty="0">
                <a:latin typeface="Garamond" panose="02020404030301010803" pitchFamily="18" charset="0"/>
              </a:rPr>
              <a:t>Boolean :</a:t>
            </a:r>
          </a:p>
          <a:p>
            <a:r>
              <a:rPr lang="en-IN" sz="2000" dirty="0">
                <a:latin typeface="Garamond" panose="02020404030301010803" pitchFamily="18" charset="0"/>
              </a:rPr>
              <a:t>This type of advanced indexing is used when the resultant object is meant to be the result</a:t>
            </a:r>
          </a:p>
          <a:p>
            <a:r>
              <a:rPr lang="en-IN" sz="2000" dirty="0">
                <a:latin typeface="Garamond" panose="02020404030301010803" pitchFamily="18" charset="0"/>
              </a:rPr>
              <a:t>of Boolean operations, such as comparison operators</a:t>
            </a:r>
          </a:p>
          <a:p>
            <a:endParaRPr lang="en-IN" dirty="0">
              <a:effectLst/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C9A41-2E59-0141-9688-7954E2CEF326}"/>
              </a:ext>
            </a:extLst>
          </p:cNvPr>
          <p:cNvSpPr txBox="1"/>
          <p:nvPr/>
        </p:nvSpPr>
        <p:spPr>
          <a:xfrm>
            <a:off x="8875776" y="6035040"/>
            <a:ext cx="15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do that</a:t>
            </a:r>
          </a:p>
        </p:txBody>
      </p:sp>
    </p:spTree>
    <p:extLst>
      <p:ext uri="{BB962C8B-B14F-4D97-AF65-F5344CB8AC3E}">
        <p14:creationId xmlns:p14="http://schemas.microsoft.com/office/powerpoint/2010/main" val="2566292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DD899C-7E53-8140-BF7E-871CEF5C6541}"/>
              </a:ext>
            </a:extLst>
          </p:cNvPr>
          <p:cNvSpPr/>
          <p:nvPr/>
        </p:nvSpPr>
        <p:spPr>
          <a:xfrm>
            <a:off x="0" y="0"/>
            <a:ext cx="30251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>
                <a:solidFill>
                  <a:srgbClr val="FF6700"/>
                </a:solidFill>
                <a:latin typeface="+mj-lt"/>
                <a:ea typeface="+mj-ea"/>
                <a:cs typeface="+mj-cs"/>
              </a:rPr>
              <a:t>Broadcasting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251E2B-1AB2-7D4C-B8E0-A03119520398}"/>
              </a:ext>
            </a:extLst>
          </p:cNvPr>
          <p:cNvSpPr txBox="1"/>
          <p:nvPr/>
        </p:nvSpPr>
        <p:spPr>
          <a:xfrm>
            <a:off x="97536" y="1426464"/>
            <a:ext cx="1102156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Garamond" panose="02020404030301010803" pitchFamily="18" charset="0"/>
              </a:rPr>
              <a:t>Broadcasting is the ability of NumPy to treat arrays of different shapes during arithmetic operations. Arithmetic operations on arrays are usually done on corresponding elements.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916975-FD1E-434B-B7FC-4656F3A73F38}"/>
              </a:ext>
            </a:extLst>
          </p:cNvPr>
          <p:cNvSpPr txBox="1"/>
          <p:nvPr/>
        </p:nvSpPr>
        <p:spPr>
          <a:xfrm>
            <a:off x="8839200" y="5791200"/>
            <a:ext cx="15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do that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31EE07-C2B2-FA46-BF6C-1346F7CB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66" y="3117850"/>
            <a:ext cx="57023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911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D59CF7-0395-CE4A-BFC9-FBB6ACFF2B2D}"/>
              </a:ext>
            </a:extLst>
          </p:cNvPr>
          <p:cNvSpPr txBox="1"/>
          <p:nvPr/>
        </p:nvSpPr>
        <p:spPr>
          <a:xfrm>
            <a:off x="0" y="0"/>
            <a:ext cx="446647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FF6700"/>
                </a:solidFill>
                <a:latin typeface="+mj-lt"/>
                <a:ea typeface="+mj-ea"/>
                <a:cs typeface="+mj-cs"/>
              </a:rPr>
              <a:t>Array Manipulation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01B9CB-06D6-7A45-9F2E-813C33834463}"/>
              </a:ext>
            </a:extLst>
          </p:cNvPr>
          <p:cNvSpPr/>
          <p:nvPr/>
        </p:nvSpPr>
        <p:spPr>
          <a:xfrm>
            <a:off x="0" y="978584"/>
            <a:ext cx="106923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Garamond" panose="02020404030301010803" pitchFamily="18" charset="0"/>
              </a:rPr>
              <a:t>Several routines are available in NumPy package for manipulation of elements in </a:t>
            </a:r>
            <a:r>
              <a:rPr lang="en-IN" sz="2000" dirty="0" err="1">
                <a:latin typeface="Garamond" panose="02020404030301010803" pitchFamily="18" charset="0"/>
              </a:rPr>
              <a:t>ndarray</a:t>
            </a:r>
            <a:r>
              <a:rPr lang="en-IN" sz="2000" dirty="0">
                <a:latin typeface="Garamond" panose="02020404030301010803" pitchFamily="18" charset="0"/>
              </a:rPr>
              <a:t> object. They can be classified into the following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D6A2E-39D8-E84A-A4D3-DC48B384C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6" y="1859788"/>
            <a:ext cx="8748040" cy="3419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364BD6-93AB-1944-842E-9B9322823CAD}"/>
              </a:ext>
            </a:extLst>
          </p:cNvPr>
          <p:cNvSpPr txBox="1"/>
          <p:nvPr/>
        </p:nvSpPr>
        <p:spPr>
          <a:xfrm>
            <a:off x="9436608" y="6120384"/>
            <a:ext cx="165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do that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3CFA8C-1437-3C42-A710-A56B9652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26" y="3084576"/>
            <a:ext cx="8614918" cy="6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5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E470D-97FA-9E49-99EC-041F80C90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06" y="1243838"/>
            <a:ext cx="9683798" cy="37851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C60761-4358-B94E-869E-D4A0F68BF17C}"/>
              </a:ext>
            </a:extLst>
          </p:cNvPr>
          <p:cNvSpPr txBox="1"/>
          <p:nvPr/>
        </p:nvSpPr>
        <p:spPr>
          <a:xfrm>
            <a:off x="9436608" y="6059424"/>
            <a:ext cx="15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do that</a:t>
            </a:r>
          </a:p>
        </p:txBody>
      </p:sp>
    </p:spTree>
    <p:extLst>
      <p:ext uri="{BB962C8B-B14F-4D97-AF65-F5344CB8AC3E}">
        <p14:creationId xmlns:p14="http://schemas.microsoft.com/office/powerpoint/2010/main" val="194303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C6EB37-92A8-FA46-AF46-28C620D92510}"/>
              </a:ext>
            </a:extLst>
          </p:cNvPr>
          <p:cNvSpPr/>
          <p:nvPr/>
        </p:nvSpPr>
        <p:spPr>
          <a:xfrm>
            <a:off x="85344" y="1562344"/>
            <a:ext cx="119603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Garamond" panose="02020404030301010803" pitchFamily="18" charset="0"/>
              </a:rPr>
              <a:t>NumPy is a Python package. It stands for 'Numerical Python'. It is a library consisting of</a:t>
            </a:r>
          </a:p>
          <a:p>
            <a:r>
              <a:rPr lang="en-IN" sz="2000" dirty="0">
                <a:latin typeface="Garamond" panose="02020404030301010803" pitchFamily="18" charset="0"/>
              </a:rPr>
              <a:t>multidimensional array objects and a collection of routines for processing of array.</a:t>
            </a:r>
          </a:p>
          <a:p>
            <a:endParaRPr lang="en-IN" sz="2000" dirty="0">
              <a:latin typeface="Garamond" panose="02020404030301010803" pitchFamily="18" charset="0"/>
            </a:endParaRPr>
          </a:p>
          <a:p>
            <a:endParaRPr lang="en-IN" sz="2000" dirty="0">
              <a:latin typeface="Garamond" panose="02020404030301010803" pitchFamily="18" charset="0"/>
            </a:endParaRPr>
          </a:p>
          <a:p>
            <a:r>
              <a:rPr lang="en-IN" sz="2000" b="1" dirty="0">
                <a:latin typeface="Garamond" panose="02020404030301010803" pitchFamily="18" charset="0"/>
              </a:rPr>
              <a:t>Numeric</a:t>
            </a:r>
            <a:r>
              <a:rPr lang="en-IN" sz="2000" dirty="0">
                <a:latin typeface="Garamond" panose="02020404030301010803" pitchFamily="18" charset="0"/>
              </a:rPr>
              <a:t>, the ancestor of NumPy, was developed by Jim Hugunin. </a:t>
            </a:r>
          </a:p>
          <a:p>
            <a:r>
              <a:rPr lang="en-IN" sz="2000" dirty="0">
                <a:latin typeface="Garamond" panose="02020404030301010803" pitchFamily="18" charset="0"/>
              </a:rPr>
              <a:t>Another package ‘</a:t>
            </a:r>
            <a:r>
              <a:rPr lang="en-IN" sz="2000" b="1" dirty="0" err="1">
                <a:latin typeface="Garamond" panose="02020404030301010803" pitchFamily="18" charset="0"/>
              </a:rPr>
              <a:t>Numarray</a:t>
            </a:r>
            <a:r>
              <a:rPr lang="en-IN" sz="2000" dirty="0">
                <a:latin typeface="Garamond" panose="02020404030301010803" pitchFamily="18" charset="0"/>
              </a:rPr>
              <a:t>’ was also developed, having some additional functionalities.</a:t>
            </a:r>
          </a:p>
          <a:p>
            <a:endParaRPr lang="en-IN" sz="2000" dirty="0">
              <a:latin typeface="Garamond" panose="02020404030301010803" pitchFamily="18" charset="0"/>
            </a:endParaRPr>
          </a:p>
          <a:p>
            <a:r>
              <a:rPr lang="en-IN" sz="2000" dirty="0">
                <a:latin typeface="Garamond" panose="02020404030301010803" pitchFamily="18" charset="0"/>
              </a:rPr>
              <a:t>In 2005, Travis Oliphant created NumPy package by incorporating the features of </a:t>
            </a:r>
            <a:r>
              <a:rPr lang="en-IN" sz="2000" dirty="0" err="1">
                <a:latin typeface="Garamond" panose="02020404030301010803" pitchFamily="18" charset="0"/>
              </a:rPr>
              <a:t>Numarray</a:t>
            </a:r>
            <a:r>
              <a:rPr lang="en-IN" sz="2000" dirty="0">
                <a:latin typeface="Garamond" panose="02020404030301010803" pitchFamily="18" charset="0"/>
              </a:rPr>
              <a:t> into Numeric</a:t>
            </a:r>
          </a:p>
          <a:p>
            <a:r>
              <a:rPr lang="en-IN" sz="2000" dirty="0">
                <a:latin typeface="Garamond" panose="02020404030301010803" pitchFamily="18" charset="0"/>
              </a:rPr>
              <a:t>package. There are many contributors to this open source project</a:t>
            </a:r>
            <a:endParaRPr lang="en-IN" sz="2000" dirty="0">
              <a:effectLst/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5C97E-6D93-C842-8257-DADD11E2C00D}"/>
              </a:ext>
            </a:extLst>
          </p:cNvPr>
          <p:cNvSpPr txBox="1"/>
          <p:nvPr/>
        </p:nvSpPr>
        <p:spPr>
          <a:xfrm>
            <a:off x="170688" y="207264"/>
            <a:ext cx="3054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FF6700"/>
                </a:solidFill>
                <a:latin typeface="+mj-lt"/>
                <a:ea typeface="+mj-ea"/>
                <a:cs typeface="+mj-cs"/>
              </a:rPr>
              <a:t>Numpy</a:t>
            </a:r>
            <a:r>
              <a:rPr lang="en-US" sz="4400" dirty="0">
                <a:solidFill>
                  <a:srgbClr val="FF6700"/>
                </a:solidFill>
                <a:latin typeface="+mj-lt"/>
                <a:ea typeface="+mj-ea"/>
                <a:cs typeface="+mj-cs"/>
              </a:rPr>
              <a:t> intro</a:t>
            </a:r>
          </a:p>
        </p:txBody>
      </p:sp>
    </p:spTree>
    <p:extLst>
      <p:ext uri="{BB962C8B-B14F-4D97-AF65-F5344CB8AC3E}">
        <p14:creationId xmlns:p14="http://schemas.microsoft.com/office/powerpoint/2010/main" val="3430734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F51B23-122B-DC4E-9BFF-8B08FD805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02" y="876300"/>
            <a:ext cx="890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3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564B47-9501-3B47-AE30-D09994259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02" y="769366"/>
            <a:ext cx="89027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78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70006C-729A-0247-91F7-05A2C718F208}"/>
              </a:ext>
            </a:extLst>
          </p:cNvPr>
          <p:cNvSpPr/>
          <p:nvPr/>
        </p:nvSpPr>
        <p:spPr>
          <a:xfrm>
            <a:off x="159193" y="0"/>
            <a:ext cx="38154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>
                <a:solidFill>
                  <a:srgbClr val="FF6700"/>
                </a:solidFill>
                <a:latin typeface="+mj-lt"/>
                <a:ea typeface="+mj-ea"/>
                <a:cs typeface="+mj-cs"/>
              </a:rPr>
              <a:t>String Functions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C7F5FF-3564-924F-B4B3-14B54F5D4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054305"/>
              </p:ext>
            </p:extLst>
          </p:nvPr>
        </p:nvGraphicFramePr>
        <p:xfrm>
          <a:off x="550082" y="1300606"/>
          <a:ext cx="9179134" cy="44296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12641">
                  <a:extLst>
                    <a:ext uri="{9D8B030D-6E8A-4147-A177-3AD203B41FA5}">
                      <a16:colId xmlns:a16="http://schemas.microsoft.com/office/drawing/2014/main" val="75254015"/>
                    </a:ext>
                  </a:extLst>
                </a:gridCol>
                <a:gridCol w="6466493">
                  <a:extLst>
                    <a:ext uri="{9D8B030D-6E8A-4147-A177-3AD203B41FA5}">
                      <a16:colId xmlns:a16="http://schemas.microsoft.com/office/drawing/2014/main" val="3323437643"/>
                    </a:ext>
                  </a:extLst>
                </a:gridCol>
              </a:tblGrid>
              <a:tr h="32024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kern="120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add()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kern="12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Concatenate two strings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9773857"/>
                  </a:ext>
                </a:extLst>
              </a:tr>
              <a:tr h="32024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kern="120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capitalize()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kern="12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first letter capitalized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1956339"/>
                  </a:ext>
                </a:extLst>
              </a:tr>
              <a:tr h="629735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kern="120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title()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kern="120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first letter of each</a:t>
                      </a:r>
                      <a:br>
                        <a:rPr lang="en-IN" sz="2000" kern="120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</a:br>
                      <a:r>
                        <a:rPr lang="en-IN" sz="2000" kern="120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word capitalized.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2379563"/>
                  </a:ext>
                </a:extLst>
              </a:tr>
              <a:tr h="32024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kern="12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lower()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kern="120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convert to lowercase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2210099"/>
                  </a:ext>
                </a:extLst>
              </a:tr>
              <a:tr h="32024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kern="12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upper()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kern="12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convert to upper case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9509217"/>
                  </a:ext>
                </a:extLst>
              </a:tr>
              <a:tr h="32024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kern="12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split()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kern="120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returns a list of words in the input string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247533"/>
                  </a:ext>
                </a:extLst>
              </a:tr>
              <a:tr h="629735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kern="12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strip()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kern="120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strip of the specified characters</a:t>
                      </a:r>
                      <a:br>
                        <a:rPr lang="en-IN" sz="2000" kern="120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</a:br>
                      <a:r>
                        <a:rPr lang="en-IN" sz="2000" kern="120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leading and/or trailing in it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5178736"/>
                  </a:ext>
                </a:extLst>
              </a:tr>
              <a:tr h="629735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kern="120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join()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kern="120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returns a string in which the individual characters are joined by separator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4981150"/>
                  </a:ext>
                </a:extLst>
              </a:tr>
              <a:tr h="939228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kern="120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replace()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kern="120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string in which all occurrences of the</a:t>
                      </a:r>
                      <a:br>
                        <a:rPr lang="en-IN" sz="2000" kern="120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</a:br>
                      <a:r>
                        <a:rPr lang="en-IN" sz="2000" kern="120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sequence of characters is replaced by another given sequence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921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091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ECFA14-A7A1-5C44-92EF-1DDB84FAB8D6}"/>
              </a:ext>
            </a:extLst>
          </p:cNvPr>
          <p:cNvSpPr txBox="1"/>
          <p:nvPr/>
        </p:nvSpPr>
        <p:spPr>
          <a:xfrm>
            <a:off x="85344" y="170688"/>
            <a:ext cx="513794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FF6700"/>
                </a:solidFill>
                <a:latin typeface="+mj-lt"/>
                <a:ea typeface="+mj-ea"/>
                <a:cs typeface="+mj-cs"/>
              </a:rPr>
              <a:t>Arithmetic Operations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9ADFD2-2419-D04C-8BE9-33E48BB94411}"/>
              </a:ext>
            </a:extLst>
          </p:cNvPr>
          <p:cNvSpPr/>
          <p:nvPr/>
        </p:nvSpPr>
        <p:spPr>
          <a:xfrm>
            <a:off x="182880" y="1621828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Garamond" panose="02020404030301010803" pitchFamily="18" charset="0"/>
              </a:rPr>
              <a:t>Arithmetic operations such as add(), subtract(), multiply(), power(), and divide()</a:t>
            </a:r>
          </a:p>
        </p:txBody>
      </p:sp>
    </p:spTree>
    <p:extLst>
      <p:ext uri="{BB962C8B-B14F-4D97-AF65-F5344CB8AC3E}">
        <p14:creationId xmlns:p14="http://schemas.microsoft.com/office/powerpoint/2010/main" val="2389836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939ACB-A92F-6C4A-9443-FBE5A2D20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71"/>
          <a:stretch/>
        </p:blipFill>
        <p:spPr>
          <a:xfrm>
            <a:off x="298450" y="1549146"/>
            <a:ext cx="11595100" cy="4424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76AB35-80A8-304B-AD21-39C3A224730A}"/>
              </a:ext>
            </a:extLst>
          </p:cNvPr>
          <p:cNvSpPr txBox="1"/>
          <p:nvPr/>
        </p:nvSpPr>
        <p:spPr>
          <a:xfrm>
            <a:off x="0" y="158496"/>
            <a:ext cx="457529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FF6700"/>
                </a:solidFill>
                <a:latin typeface="+mj-lt"/>
                <a:ea typeface="+mj-ea"/>
                <a:cs typeface="+mj-cs"/>
              </a:rPr>
              <a:t>Statistical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62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1876AE-544C-DD4C-AA55-8358406504A8}"/>
              </a:ext>
            </a:extLst>
          </p:cNvPr>
          <p:cNvSpPr txBox="1"/>
          <p:nvPr/>
        </p:nvSpPr>
        <p:spPr>
          <a:xfrm>
            <a:off x="0" y="0"/>
            <a:ext cx="55553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FF6700"/>
                </a:solidFill>
                <a:latin typeface="+mj-lt"/>
                <a:ea typeface="+mj-ea"/>
                <a:cs typeface="+mj-cs"/>
              </a:rPr>
              <a:t>Sort, Search &amp; Counting</a:t>
            </a:r>
            <a:endParaRPr lang="en-US" sz="4400" dirty="0">
              <a:solidFill>
                <a:srgbClr val="FF67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2ECC63-5E5B-FB49-B09F-9482E7BE03FB}"/>
              </a:ext>
            </a:extLst>
          </p:cNvPr>
          <p:cNvSpPr/>
          <p:nvPr/>
        </p:nvSpPr>
        <p:spPr>
          <a:xfrm>
            <a:off x="122081" y="1598414"/>
            <a:ext cx="16622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 err="1">
                <a:latin typeface="Garamond" panose="02020404030301010803" pitchFamily="18" charset="0"/>
              </a:rPr>
              <a:t>Numpy.sort</a:t>
            </a:r>
            <a:r>
              <a:rPr lang="en-IN" sz="2000" dirty="0">
                <a:latin typeface="Garamond" panose="02020404030301010803" pitchFamily="18" charset="0"/>
              </a:rPr>
              <a:t>()</a:t>
            </a:r>
          </a:p>
          <a:p>
            <a:r>
              <a:rPr lang="en-IN" sz="2000" dirty="0" err="1">
                <a:latin typeface="Garamond" panose="02020404030301010803" pitchFamily="18" charset="0"/>
              </a:rPr>
              <a:t>numpy.where</a:t>
            </a:r>
            <a:r>
              <a:rPr lang="en-IN" sz="2000" dirty="0">
                <a:latin typeface="Garamond" panose="02020404030301010803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58518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E8CC46-DF1B-4942-A33C-138965F10C7A}"/>
              </a:ext>
            </a:extLst>
          </p:cNvPr>
          <p:cNvSpPr/>
          <p:nvPr/>
        </p:nvSpPr>
        <p:spPr>
          <a:xfrm>
            <a:off x="0" y="0"/>
            <a:ext cx="40719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>
                <a:solidFill>
                  <a:srgbClr val="FF6700"/>
                </a:solidFill>
                <a:latin typeface="+mj-lt"/>
                <a:ea typeface="+mj-ea"/>
                <a:cs typeface="+mj-cs"/>
              </a:rPr>
              <a:t>Matrix operations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CEB19C-3822-8F4B-A777-A500DC54E2EB}"/>
              </a:ext>
            </a:extLst>
          </p:cNvPr>
          <p:cNvSpPr/>
          <p:nvPr/>
        </p:nvSpPr>
        <p:spPr>
          <a:xfrm>
            <a:off x="178271" y="1366766"/>
            <a:ext cx="89243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latin typeface="Garamond" panose="02020404030301010803" pitchFamily="18" charset="0"/>
              </a:rPr>
              <a:t>NumPy package contains a Matrix library </a:t>
            </a:r>
            <a:r>
              <a:rPr lang="en-IN" sz="2000" dirty="0" err="1">
                <a:latin typeface="Garamond" panose="02020404030301010803" pitchFamily="18" charset="0"/>
              </a:rPr>
              <a:t>numpy.matlib</a:t>
            </a:r>
            <a:r>
              <a:rPr lang="en-IN" sz="2000" dirty="0">
                <a:latin typeface="Garamond" panose="02020404030301010803" pitchFamily="18" charset="0"/>
              </a:rPr>
              <a:t>. This module has functions that</a:t>
            </a:r>
          </a:p>
          <a:p>
            <a:r>
              <a:rPr lang="en-IN" sz="2000" dirty="0">
                <a:latin typeface="Garamond" panose="02020404030301010803" pitchFamily="18" charset="0"/>
              </a:rPr>
              <a:t>return matrices instead of </a:t>
            </a:r>
            <a:r>
              <a:rPr lang="en-IN" sz="2000" dirty="0" err="1">
                <a:latin typeface="Garamond" panose="02020404030301010803" pitchFamily="18" charset="0"/>
              </a:rPr>
              <a:t>ndarray</a:t>
            </a:r>
            <a:r>
              <a:rPr lang="en-IN" sz="2000" dirty="0">
                <a:latin typeface="Garamond" panose="02020404030301010803" pitchFamily="18" charset="0"/>
              </a:rPr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65272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A9A919-78FC-3040-85B2-2319B2D1D6B7}"/>
              </a:ext>
            </a:extLst>
          </p:cNvPr>
          <p:cNvSpPr/>
          <p:nvPr/>
        </p:nvSpPr>
        <p:spPr>
          <a:xfrm>
            <a:off x="0" y="0"/>
            <a:ext cx="3434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>
                <a:solidFill>
                  <a:srgbClr val="FF6700"/>
                </a:solidFill>
                <a:latin typeface="+mj-lt"/>
                <a:ea typeface="+mj-ea"/>
                <a:cs typeface="+mj-cs"/>
              </a:rPr>
              <a:t>Linear Algebra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84F5B9-04BB-574F-BB04-9CA5F66D7ABC}"/>
              </a:ext>
            </a:extLst>
          </p:cNvPr>
          <p:cNvSpPr/>
          <p:nvPr/>
        </p:nvSpPr>
        <p:spPr>
          <a:xfrm>
            <a:off x="231648" y="1016615"/>
            <a:ext cx="89976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Garamond" panose="02020404030301010803" pitchFamily="18" charset="0"/>
              </a:rPr>
              <a:t>NumPy package contains </a:t>
            </a:r>
            <a:r>
              <a:rPr lang="en-IN" sz="2000" dirty="0" err="1">
                <a:latin typeface="Garamond" panose="02020404030301010803" pitchFamily="18" charset="0"/>
              </a:rPr>
              <a:t>numpy.linalg</a:t>
            </a:r>
            <a:r>
              <a:rPr lang="en-IN" sz="2000" dirty="0">
                <a:latin typeface="Garamond" panose="02020404030301010803" pitchFamily="18" charset="0"/>
              </a:rPr>
              <a:t> module that provides all the functionality required for linear algebra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ECA79-32E1-2C48-B885-3B1CD9D7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56" y="2108200"/>
            <a:ext cx="88392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9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75A7-53BB-6D4F-9CCA-8167FBF08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2458620"/>
            <a:ext cx="4166937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5416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D39B-CFCD-ED48-9D88-0B556AC5B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192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rgbClr val="FF6700"/>
                </a:solidFill>
              </a:rPr>
              <a:t>Numpy</a:t>
            </a:r>
            <a:endParaRPr lang="en-US" dirty="0">
              <a:solidFill>
                <a:srgbClr val="FF67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032BD5-7927-064D-AC8B-E91E9CA1ECC1}"/>
              </a:ext>
            </a:extLst>
          </p:cNvPr>
          <p:cNvSpPr/>
          <p:nvPr/>
        </p:nvSpPr>
        <p:spPr>
          <a:xfrm>
            <a:off x="134112" y="1801797"/>
            <a:ext cx="11753088" cy="2357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292929"/>
                </a:solidFill>
                <a:latin typeface="Garamond" panose="02020404030301010803" pitchFamily="18" charset="0"/>
              </a:rPr>
              <a:t>NumPy contains a multi-dimensional array and matrix data structures.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292929"/>
                </a:solidFill>
                <a:latin typeface="Garamond" panose="02020404030301010803" pitchFamily="18" charset="0"/>
              </a:rPr>
              <a:t>It can be utilised to perform a number of mathematical operations on arrays such as trigonometric, statistical, and </a:t>
            </a:r>
            <a:r>
              <a:rPr lang="en-IN" sz="2000" dirty="0">
                <a:latin typeface="Garamond" panose="02020404030301010803" pitchFamily="18" charset="0"/>
              </a:rPr>
              <a:t>linear algebra</a:t>
            </a:r>
            <a:r>
              <a:rPr lang="en-IN" sz="2000" dirty="0">
                <a:solidFill>
                  <a:srgbClr val="292929"/>
                </a:solidFill>
                <a:latin typeface="Garamond" panose="02020404030301010803" pitchFamily="18" charset="0"/>
              </a:rPr>
              <a:t> routines.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292929"/>
                </a:solidFill>
                <a:latin typeface="Garamond" panose="02020404030301010803" pitchFamily="18" charset="0"/>
              </a:rPr>
              <a:t>NumPy is a wrapper around a library implemented in C.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292929"/>
                </a:solidFill>
                <a:latin typeface="Garamond" panose="02020404030301010803" pitchFamily="18" charset="0"/>
              </a:rPr>
              <a:t>Pandas objects rely heavily on NumPy objects. Essentially, Pandas extends </a:t>
            </a:r>
            <a:r>
              <a:rPr lang="en-IN" sz="2000" dirty="0" err="1">
                <a:solidFill>
                  <a:srgbClr val="292929"/>
                </a:solidFill>
                <a:latin typeface="Garamond" panose="02020404030301010803" pitchFamily="18" charset="0"/>
              </a:rPr>
              <a:t>Numpy</a:t>
            </a:r>
            <a:r>
              <a:rPr lang="en-IN" sz="2000" dirty="0">
                <a:solidFill>
                  <a:srgbClr val="292929"/>
                </a:solidFill>
                <a:latin typeface="Garamond" panose="02020404030301010803" pitchFamily="18" charset="0"/>
              </a:rPr>
              <a:t>.</a:t>
            </a:r>
            <a:endParaRPr lang="en-IN" sz="2000" b="0" i="0" dirty="0">
              <a:solidFill>
                <a:srgbClr val="292929"/>
              </a:solidFill>
              <a:effectLst/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005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73D070-23C1-0E48-9237-301D21320A66}"/>
              </a:ext>
            </a:extLst>
          </p:cNvPr>
          <p:cNvSpPr/>
          <p:nvPr/>
        </p:nvSpPr>
        <p:spPr>
          <a:xfrm>
            <a:off x="158496" y="1616762"/>
            <a:ext cx="114970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Garamond" panose="02020404030301010803" pitchFamily="18" charset="0"/>
              </a:rPr>
              <a:t>NumPy is often used along with packages like SciPy (Scientific Python) and Matplotlib(plotting library). </a:t>
            </a:r>
          </a:p>
          <a:p>
            <a:endParaRPr lang="en-IN" sz="2000" dirty="0">
              <a:latin typeface="Garamond" panose="02020404030301010803" pitchFamily="18" charset="0"/>
            </a:endParaRPr>
          </a:p>
          <a:p>
            <a:r>
              <a:rPr lang="en-IN" sz="2000" dirty="0">
                <a:latin typeface="Garamond" panose="02020404030301010803" pitchFamily="18" charset="0"/>
              </a:rPr>
              <a:t>This combination is widely used as a replacement for MATLAB, a popular platform for technical computing.</a:t>
            </a:r>
          </a:p>
          <a:p>
            <a:endParaRPr lang="en-IN" sz="2000" dirty="0">
              <a:latin typeface="Garamond" panose="02020404030301010803" pitchFamily="18" charset="0"/>
            </a:endParaRPr>
          </a:p>
          <a:p>
            <a:r>
              <a:rPr lang="en-IN" sz="2000" dirty="0">
                <a:latin typeface="Garamond" panose="02020404030301010803" pitchFamily="18" charset="0"/>
              </a:rPr>
              <a:t>However, Python alternative to MATLAB is now seen as a more modern and complete programming language</a:t>
            </a:r>
            <a:r>
              <a:rPr lang="en-IN" dirty="0">
                <a:latin typeface="Helvetica" pitchFamily="2" charset="0"/>
              </a:rPr>
              <a:t>.</a:t>
            </a:r>
            <a:endParaRPr lang="en-IN" dirty="0">
              <a:effectLst/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BC395-4F78-D44D-8816-AD8E8AB62B9F}"/>
              </a:ext>
            </a:extLst>
          </p:cNvPr>
          <p:cNvSpPr txBox="1"/>
          <p:nvPr/>
        </p:nvSpPr>
        <p:spPr>
          <a:xfrm>
            <a:off x="158496" y="146304"/>
            <a:ext cx="937577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FF6700"/>
                </a:solidFill>
                <a:latin typeface="+mj-lt"/>
                <a:ea typeface="+mj-ea"/>
                <a:cs typeface="+mj-cs"/>
              </a:rPr>
              <a:t>NumPy – A Replacement for MATLAB??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12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106DF0-1379-8D48-8FED-FB9A90AC7A49}"/>
              </a:ext>
            </a:extLst>
          </p:cNvPr>
          <p:cNvSpPr/>
          <p:nvPr/>
        </p:nvSpPr>
        <p:spPr>
          <a:xfrm>
            <a:off x="401835" y="1531415"/>
            <a:ext cx="11095221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latin typeface="Garamond" panose="02020404030301010803" pitchFamily="18" charset="0"/>
              </a:rPr>
              <a:t>NumPy’s main object is the homogeneous multi-dimensional array. </a:t>
            </a:r>
          </a:p>
          <a:p>
            <a:r>
              <a:rPr lang="en-IN" sz="2400" dirty="0">
                <a:latin typeface="Garamond" panose="02020404030301010803" pitchFamily="18" charset="0"/>
              </a:rPr>
              <a:t>It is row/table/rectangular cuboid/etc. of elements (usually numbers), all of the same type, indexed by a tuple of positive integers.</a:t>
            </a:r>
          </a:p>
          <a:p>
            <a:endParaRPr lang="en-IN" sz="2400" dirty="0">
              <a:latin typeface="Garamond" panose="02020404030301010803" pitchFamily="18" charset="0"/>
            </a:endParaRPr>
          </a:p>
          <a:p>
            <a:r>
              <a:rPr lang="en-IN" sz="2400" dirty="0">
                <a:latin typeface="Garamond" panose="02020404030301010803" pitchFamily="18" charset="0"/>
              </a:rPr>
              <a:t>As the name gives away, a NumPy array is a central data structure of the </a:t>
            </a:r>
            <a:r>
              <a:rPr lang="en-IN" sz="2400" dirty="0" err="1">
                <a:latin typeface="Garamond" panose="02020404030301010803" pitchFamily="18" charset="0"/>
              </a:rPr>
              <a:t>numpy</a:t>
            </a:r>
            <a:r>
              <a:rPr lang="en-IN" sz="2400" dirty="0">
                <a:latin typeface="Garamond" panose="02020404030301010803" pitchFamily="18" charset="0"/>
              </a:rPr>
              <a:t> library. The library’s name is short for “Numeric Python” or “Numerical Python”.</a:t>
            </a:r>
            <a:endParaRPr lang="en-US" sz="2400" dirty="0">
              <a:latin typeface="Garamond" panose="02020404030301010803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359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2DA7EC-F62B-F04E-B597-B91243B38A29}"/>
              </a:ext>
            </a:extLst>
          </p:cNvPr>
          <p:cNvSpPr/>
          <p:nvPr/>
        </p:nvSpPr>
        <p:spPr>
          <a:xfrm>
            <a:off x="0" y="0"/>
            <a:ext cx="38012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>
                <a:solidFill>
                  <a:srgbClr val="FF6700"/>
                </a:solidFill>
                <a:latin typeface="+mj-lt"/>
                <a:ea typeface="+mj-ea"/>
                <a:cs typeface="+mj-cs"/>
              </a:rPr>
              <a:t>what is an array?</a:t>
            </a:r>
            <a:endParaRPr lang="en-US" sz="4400" dirty="0">
              <a:solidFill>
                <a:srgbClr val="FF67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BAE505-4CCF-1F40-8731-DF69266C6E33}"/>
              </a:ext>
            </a:extLst>
          </p:cNvPr>
          <p:cNvSpPr/>
          <p:nvPr/>
        </p:nvSpPr>
        <p:spPr>
          <a:xfrm>
            <a:off x="558270" y="2228671"/>
            <a:ext cx="107071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latin typeface="Garamond" panose="02020404030301010803" pitchFamily="18" charset="0"/>
              </a:rPr>
              <a:t>A </a:t>
            </a:r>
            <a:r>
              <a:rPr lang="en-IN" sz="2000" dirty="0" err="1">
                <a:latin typeface="Garamond" panose="02020404030301010803" pitchFamily="18" charset="0"/>
              </a:rPr>
              <a:t>numpy</a:t>
            </a:r>
            <a:r>
              <a:rPr lang="en-IN" sz="2000" dirty="0">
                <a:latin typeface="Garamond" panose="02020404030301010803" pitchFamily="18" charset="0"/>
              </a:rPr>
              <a:t> array is a grid of values, all of the same type, and is indexed by a tuple of nonnegative integers. The number of dimensions is the rank of the array; the shape of an array is a tuple of integers giving the size of the array along each dimension</a:t>
            </a:r>
          </a:p>
        </p:txBody>
      </p:sp>
    </p:spTree>
    <p:extLst>
      <p:ext uri="{BB962C8B-B14F-4D97-AF65-F5344CB8AC3E}">
        <p14:creationId xmlns:p14="http://schemas.microsoft.com/office/powerpoint/2010/main" val="2622607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DC41F2-DFA6-244D-834E-89692AE61D22}"/>
              </a:ext>
            </a:extLst>
          </p:cNvPr>
          <p:cNvSpPr/>
          <p:nvPr/>
        </p:nvSpPr>
        <p:spPr>
          <a:xfrm>
            <a:off x="0" y="0"/>
            <a:ext cx="58242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>
                <a:solidFill>
                  <a:srgbClr val="FF6700"/>
                </a:solidFill>
                <a:latin typeface="+mj-lt"/>
                <a:ea typeface="+mj-ea"/>
                <a:cs typeface="+mj-cs"/>
              </a:rPr>
              <a:t>NumPy − </a:t>
            </a:r>
            <a:r>
              <a:rPr lang="en-IN" sz="4400" dirty="0" err="1">
                <a:solidFill>
                  <a:srgbClr val="FF6700"/>
                </a:solidFill>
                <a:latin typeface="+mj-lt"/>
                <a:ea typeface="+mj-ea"/>
                <a:cs typeface="+mj-cs"/>
              </a:rPr>
              <a:t>ndarray</a:t>
            </a:r>
            <a:r>
              <a:rPr lang="en-IN" sz="4400" dirty="0">
                <a:solidFill>
                  <a:srgbClr val="FF6700"/>
                </a:solidFill>
                <a:latin typeface="+mj-lt"/>
                <a:ea typeface="+mj-ea"/>
                <a:cs typeface="+mj-cs"/>
              </a:rPr>
              <a:t> Object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A11BDC-0911-AF42-95D5-D60D9E4965C3}"/>
              </a:ext>
            </a:extLst>
          </p:cNvPr>
          <p:cNvSpPr/>
          <p:nvPr/>
        </p:nvSpPr>
        <p:spPr>
          <a:xfrm>
            <a:off x="146304" y="1239488"/>
            <a:ext cx="113995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Garamond" panose="02020404030301010803" pitchFamily="18" charset="0"/>
              </a:rPr>
              <a:t>The most important object defined in NumPy is an N-dimensional array type called </a:t>
            </a:r>
            <a:r>
              <a:rPr lang="en-IN" sz="2000" dirty="0" err="1">
                <a:latin typeface="Garamond" panose="02020404030301010803" pitchFamily="18" charset="0"/>
              </a:rPr>
              <a:t>ndarray</a:t>
            </a:r>
            <a:r>
              <a:rPr lang="en-IN" sz="2000" dirty="0">
                <a:latin typeface="Garamond" panose="02020404030301010803" pitchFamily="18" charset="0"/>
              </a:rPr>
              <a:t>. </a:t>
            </a:r>
          </a:p>
          <a:p>
            <a:endParaRPr lang="en-IN" sz="2000" dirty="0">
              <a:latin typeface="Garamond" panose="02020404030301010803" pitchFamily="18" charset="0"/>
            </a:endParaRPr>
          </a:p>
          <a:p>
            <a:r>
              <a:rPr lang="en-IN" sz="2000" dirty="0">
                <a:latin typeface="Garamond" panose="02020404030301010803" pitchFamily="18" charset="0"/>
              </a:rPr>
              <a:t>It describes the collection of items of the same type. Every item in an </a:t>
            </a:r>
            <a:r>
              <a:rPr lang="en-IN" sz="2000" dirty="0" err="1">
                <a:latin typeface="Garamond" panose="02020404030301010803" pitchFamily="18" charset="0"/>
              </a:rPr>
              <a:t>ndarray</a:t>
            </a:r>
            <a:r>
              <a:rPr lang="en-IN" sz="2000" dirty="0">
                <a:latin typeface="Garamond" panose="02020404030301010803" pitchFamily="18" charset="0"/>
              </a:rPr>
              <a:t> takes the same size of block in the memory</a:t>
            </a:r>
          </a:p>
        </p:txBody>
      </p:sp>
      <p:pic>
        <p:nvPicPr>
          <p:cNvPr id="4" name="Picture 2" descr="numpy tutorial axis">
            <a:extLst>
              <a:ext uri="{FF2B5EF4-FFF2-40B4-BE49-F238E27FC236}">
                <a16:creationId xmlns:a16="http://schemas.microsoft.com/office/drawing/2014/main" id="{95E30A81-7366-A24F-AEE2-E799B63A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85" y="3572256"/>
            <a:ext cx="10469880" cy="247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038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DCFAFD-7377-644B-A2D8-BB444C998257}"/>
              </a:ext>
            </a:extLst>
          </p:cNvPr>
          <p:cNvSpPr/>
          <p:nvPr/>
        </p:nvSpPr>
        <p:spPr>
          <a:xfrm>
            <a:off x="0" y="338251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rgbClr val="FF6700"/>
                </a:solidFill>
                <a:latin typeface="+mj-lt"/>
                <a:ea typeface="+mj-ea"/>
                <a:cs typeface="+mj-cs"/>
              </a:rPr>
              <a:t>NumPy − Array Creation Routines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EA8074-07E1-154D-B892-6CB056E0849E}"/>
              </a:ext>
            </a:extLst>
          </p:cNvPr>
          <p:cNvSpPr/>
          <p:nvPr/>
        </p:nvSpPr>
        <p:spPr>
          <a:xfrm>
            <a:off x="99769" y="1464400"/>
            <a:ext cx="106923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Garamond" panose="02020404030301010803" pitchFamily="18" charset="0"/>
              </a:rPr>
              <a:t>An instance of </a:t>
            </a:r>
            <a:r>
              <a:rPr lang="en-IN" sz="2000" dirty="0" err="1">
                <a:latin typeface="Garamond" panose="02020404030301010803" pitchFamily="18" charset="0"/>
              </a:rPr>
              <a:t>ndarray</a:t>
            </a:r>
            <a:r>
              <a:rPr lang="en-IN" sz="2000" dirty="0">
                <a:latin typeface="Garamond" panose="02020404030301010803" pitchFamily="18" charset="0"/>
              </a:rPr>
              <a:t> class can be constructed by different array creation routines. The basic </a:t>
            </a:r>
            <a:r>
              <a:rPr lang="en-IN" sz="2000" dirty="0" err="1">
                <a:latin typeface="Garamond" panose="02020404030301010803" pitchFamily="18" charset="0"/>
              </a:rPr>
              <a:t>ndarray</a:t>
            </a:r>
            <a:r>
              <a:rPr lang="en-IN" sz="2000" dirty="0">
                <a:latin typeface="Garamond" panose="02020404030301010803" pitchFamily="18" charset="0"/>
              </a:rPr>
              <a:t> is created using an array function in NumPy as follows: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020EEE-79B2-7D40-936C-72EFB0727F7C}"/>
              </a:ext>
            </a:extLst>
          </p:cNvPr>
          <p:cNvSpPr/>
          <p:nvPr/>
        </p:nvSpPr>
        <p:spPr>
          <a:xfrm>
            <a:off x="445393" y="3059668"/>
            <a:ext cx="1450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>
                <a:solidFill>
                  <a:srgbClr val="7030A0"/>
                </a:solidFill>
                <a:latin typeface="Helvetica" pitchFamily="2" charset="0"/>
              </a:rPr>
              <a:t>numpy.array</a:t>
            </a:r>
            <a:endParaRPr lang="en-IN" dirty="0">
              <a:solidFill>
                <a:srgbClr val="7030A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049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7B96332-6F83-6D46-847B-C5CF2B25A9D1}"/>
              </a:ext>
            </a:extLst>
          </p:cNvPr>
          <p:cNvSpPr/>
          <p:nvPr/>
        </p:nvSpPr>
        <p:spPr>
          <a:xfrm>
            <a:off x="0" y="1127679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Garamond" panose="02020404030301010803" pitchFamily="18" charset="0"/>
              </a:rPr>
              <a:t>To make a </a:t>
            </a:r>
            <a:r>
              <a:rPr lang="en-IN" sz="2000" dirty="0" err="1">
                <a:latin typeface="Garamond" panose="02020404030301010803" pitchFamily="18" charset="0"/>
              </a:rPr>
              <a:t>numpy</a:t>
            </a:r>
            <a:r>
              <a:rPr lang="en-IN" sz="2000" dirty="0">
                <a:latin typeface="Garamond" panose="02020404030301010803" pitchFamily="18" charset="0"/>
              </a:rPr>
              <a:t> array, you can just use the </a:t>
            </a:r>
            <a:r>
              <a:rPr lang="en-IN" sz="2000" dirty="0" err="1">
                <a:latin typeface="Garamond" panose="02020404030301010803" pitchFamily="18" charset="0"/>
              </a:rPr>
              <a:t>np.array</a:t>
            </a:r>
            <a:r>
              <a:rPr lang="en-IN" sz="2000" dirty="0">
                <a:latin typeface="Garamond" panose="02020404030301010803" pitchFamily="18" charset="0"/>
              </a:rPr>
              <a:t>() function. All you need to do is pass a list to it, and optionally, you can also specify the data type of the data. </a:t>
            </a:r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A2EDB-B623-E847-9899-3FB6F4BA004C}"/>
              </a:ext>
            </a:extLst>
          </p:cNvPr>
          <p:cNvSpPr/>
          <p:nvPr/>
        </p:nvSpPr>
        <p:spPr>
          <a:xfrm>
            <a:off x="179880" y="2453241"/>
            <a:ext cx="8854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/>
              <a:t>numpy.asarray</a:t>
            </a:r>
            <a:r>
              <a:rPr lang="en-IN" dirty="0"/>
              <a:t>(object, </a:t>
            </a:r>
            <a:r>
              <a:rPr lang="en-IN" dirty="0" err="1"/>
              <a:t>dtype</a:t>
            </a:r>
            <a:r>
              <a:rPr lang="en-IN" dirty="0"/>
              <a:t>=None)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7C76BC-3562-3B42-8CDC-7D751FFD81F9}"/>
              </a:ext>
            </a:extLst>
          </p:cNvPr>
          <p:cNvSpPr/>
          <p:nvPr/>
        </p:nvSpPr>
        <p:spPr>
          <a:xfrm>
            <a:off x="207312" y="3164854"/>
            <a:ext cx="96682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Garamond" panose="02020404030301010803" pitchFamily="18" charset="0"/>
              </a:rPr>
              <a:t>Object: Input data in any form such as list, list of tuples, tuples, tuple of tuples or tuple of lists</a:t>
            </a:r>
          </a:p>
          <a:p>
            <a:endParaRPr lang="en-IN" sz="2000" dirty="0">
              <a:latin typeface="Garamond" panose="02020404030301010803" pitchFamily="18" charset="0"/>
            </a:endParaRPr>
          </a:p>
          <a:p>
            <a:r>
              <a:rPr lang="en-IN" sz="2000" dirty="0" err="1">
                <a:latin typeface="Garamond" panose="02020404030301010803" pitchFamily="18" charset="0"/>
              </a:rPr>
              <a:t>dtype</a:t>
            </a:r>
            <a:r>
              <a:rPr lang="en-IN" sz="2000" dirty="0">
                <a:latin typeface="Garamond" panose="02020404030301010803" pitchFamily="18" charset="0"/>
              </a:rPr>
              <a:t> :By default, the data type of input data is applied to the resultant </a:t>
            </a:r>
            <a:r>
              <a:rPr lang="en-IN" sz="2000" dirty="0" err="1">
                <a:latin typeface="Garamond" panose="02020404030301010803" pitchFamily="18" charset="0"/>
              </a:rPr>
              <a:t>ndarray</a:t>
            </a:r>
            <a:endParaRPr lang="en-IN" sz="2000" dirty="0">
              <a:latin typeface="Garamond" panose="020204040303010108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D124CC-3273-8244-94C7-2D0BDFFC48B2}"/>
              </a:ext>
            </a:extLst>
          </p:cNvPr>
          <p:cNvSpPr txBox="1"/>
          <p:nvPr/>
        </p:nvSpPr>
        <p:spPr>
          <a:xfrm>
            <a:off x="8656320" y="6108192"/>
            <a:ext cx="15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do that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1E7404-18A9-1D4E-935B-93267DF837B7}"/>
              </a:ext>
            </a:extLst>
          </p:cNvPr>
          <p:cNvSpPr/>
          <p:nvPr/>
        </p:nvSpPr>
        <p:spPr>
          <a:xfrm>
            <a:off x="0" y="0"/>
            <a:ext cx="57873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>
                <a:solidFill>
                  <a:srgbClr val="FF6700"/>
                </a:solidFill>
                <a:latin typeface="+mj-lt"/>
                <a:ea typeface="+mj-ea"/>
                <a:cs typeface="+mj-cs"/>
              </a:rPr>
              <a:t>Array from Existing Data</a:t>
            </a:r>
            <a:endParaRPr lang="en-US" sz="4400" dirty="0">
              <a:solidFill>
                <a:srgbClr val="FF67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78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2058</TotalTime>
  <Words>1291</Words>
  <Application>Microsoft Office PowerPoint</Application>
  <PresentationFormat>Widescreen</PresentationFormat>
  <Paragraphs>143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Courier New</vt:lpstr>
      <vt:lpstr>Garamond</vt:lpstr>
      <vt:lpstr>Helvetica</vt:lpstr>
      <vt:lpstr>Helvetica Neue</vt:lpstr>
      <vt:lpstr>Lora</vt:lpstr>
      <vt:lpstr>Office Theme</vt:lpstr>
      <vt:lpstr>PowerPoint Presentation</vt:lpstr>
      <vt:lpstr>PowerPoint Presentation</vt:lpstr>
      <vt:lpstr>Numpy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 Reddy Gurrala</dc:creator>
  <cp:lastModifiedBy>Giridhar Sripathi</cp:lastModifiedBy>
  <cp:revision>120</cp:revision>
  <dcterms:created xsi:type="dcterms:W3CDTF">2020-08-15T12:14:17Z</dcterms:created>
  <dcterms:modified xsi:type="dcterms:W3CDTF">2020-09-22T13:15:01Z</dcterms:modified>
</cp:coreProperties>
</file>